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68" r:id="rId7"/>
    <p:sldId id="269" r:id="rId8"/>
    <p:sldId id="270" r:id="rId9"/>
    <p:sldId id="259" r:id="rId10"/>
    <p:sldId id="271" r:id="rId11"/>
    <p:sldId id="263" r:id="rId12"/>
    <p:sldId id="27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D1811-1064-43EA-8B46-A0B0E0674922}" v="1" dt="2023-11-01T16:41:55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ochorová" userId="0b843e03fadb63c7" providerId="LiveId" clId="{69BD1811-1064-43EA-8B46-A0B0E0674922}"/>
    <pc:docChg chg="modSld">
      <pc:chgData name="Zuzana Sochorová" userId="0b843e03fadb63c7" providerId="LiveId" clId="{69BD1811-1064-43EA-8B46-A0B0E0674922}" dt="2023-11-01T16:42:10.036" v="13" actId="122"/>
      <pc:docMkLst>
        <pc:docMk/>
      </pc:docMkLst>
      <pc:sldChg chg="addSp modSp mod">
        <pc:chgData name="Zuzana Sochorová" userId="0b843e03fadb63c7" providerId="LiveId" clId="{69BD1811-1064-43EA-8B46-A0B0E0674922}" dt="2023-11-01T16:42:10.036" v="13" actId="122"/>
        <pc:sldMkLst>
          <pc:docMk/>
          <pc:sldMk cId="3667677238" sldId="256"/>
        </pc:sldMkLst>
        <pc:spChg chg="add mod">
          <ac:chgData name="Zuzana Sochorová" userId="0b843e03fadb63c7" providerId="LiveId" clId="{69BD1811-1064-43EA-8B46-A0B0E0674922}" dt="2023-11-01T16:42:10.036" v="13" actId="122"/>
          <ac:spMkLst>
            <pc:docMk/>
            <pc:sldMk cId="3667677238" sldId="256"/>
            <ac:spMk id="4" creationId="{FFD8216E-32F5-E5D3-D7FF-6485C63C4EB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469B6-6877-43DC-8220-7C8AAD4B32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D3B7F7D-6F57-4A56-90E7-F3BC2F7724B3}">
      <dgm:prSet/>
      <dgm:spPr/>
      <dgm:t>
        <a:bodyPr/>
        <a:lstStyle/>
        <a:p>
          <a:r>
            <a:rPr lang="cs-CZ"/>
            <a:t>V závěru je zřejmé, že správná a důkladná centrální sterilizace představuje základní kámen prevence infekcí v zdravotnických zařízeních. </a:t>
          </a:r>
          <a:endParaRPr lang="en-US"/>
        </a:p>
      </dgm:t>
    </dgm:pt>
    <dgm:pt modelId="{BADDA5DD-41BB-402B-B47E-C3D344019DC5}" type="parTrans" cxnId="{C77B4822-7390-44FD-A131-B6575BD8CB42}">
      <dgm:prSet/>
      <dgm:spPr/>
      <dgm:t>
        <a:bodyPr/>
        <a:lstStyle/>
        <a:p>
          <a:endParaRPr lang="en-US"/>
        </a:p>
      </dgm:t>
    </dgm:pt>
    <dgm:pt modelId="{60BB18D1-8AE4-445D-922E-7951897AA839}" type="sibTrans" cxnId="{C77B4822-7390-44FD-A131-B6575BD8CB42}">
      <dgm:prSet/>
      <dgm:spPr/>
      <dgm:t>
        <a:bodyPr/>
        <a:lstStyle/>
        <a:p>
          <a:endParaRPr lang="en-US"/>
        </a:p>
      </dgm:t>
    </dgm:pt>
    <dgm:pt modelId="{76C40A16-D41E-4D51-9910-9A5FD10DEF55}">
      <dgm:prSet/>
      <dgm:spPr/>
      <dgm:t>
        <a:bodyPr/>
        <a:lstStyle/>
        <a:p>
          <a:r>
            <a:rPr lang="cs-CZ"/>
            <a:t>Dodržování přísných protokolů, vzdělávání personálu a implementace moderních sterilizačních technik jsou klíčové pro zajištění bezpečného a hygienického prostředí pro pacienty i personál. </a:t>
          </a:r>
          <a:endParaRPr lang="en-US"/>
        </a:p>
      </dgm:t>
    </dgm:pt>
    <dgm:pt modelId="{440EEAC1-D57A-436E-B8B0-A71434D38DBC}" type="parTrans" cxnId="{7FA95539-4260-4033-9DD1-5FD5E4E2FA09}">
      <dgm:prSet/>
      <dgm:spPr/>
      <dgm:t>
        <a:bodyPr/>
        <a:lstStyle/>
        <a:p>
          <a:endParaRPr lang="en-US"/>
        </a:p>
      </dgm:t>
    </dgm:pt>
    <dgm:pt modelId="{8C28D57C-9B89-45D1-8700-197ED0261F44}" type="sibTrans" cxnId="{7FA95539-4260-4033-9DD1-5FD5E4E2FA09}">
      <dgm:prSet/>
      <dgm:spPr/>
      <dgm:t>
        <a:bodyPr/>
        <a:lstStyle/>
        <a:p>
          <a:endParaRPr lang="en-US"/>
        </a:p>
      </dgm:t>
    </dgm:pt>
    <dgm:pt modelId="{7A682F82-1841-4F73-B61D-2227A257762C}">
      <dgm:prSet/>
      <dgm:spPr/>
      <dgm:t>
        <a:bodyPr/>
        <a:lstStyle/>
        <a:p>
          <a:r>
            <a:rPr lang="cs-CZ" b="1"/>
            <a:t>Děkuji za pozornost </a:t>
          </a:r>
          <a:r>
            <a:rPr lang="cs-CZ"/>
            <a:t>a důvěru v důležitost centrální sterilizace pro kvalitní zdravotnickou péči.</a:t>
          </a:r>
          <a:endParaRPr lang="en-US"/>
        </a:p>
      </dgm:t>
    </dgm:pt>
    <dgm:pt modelId="{92835BBC-1641-4F32-B16A-BAC12DE34F23}" type="parTrans" cxnId="{14E650FF-A2AF-46C0-8B46-50D8EEBCFFF7}">
      <dgm:prSet/>
      <dgm:spPr/>
      <dgm:t>
        <a:bodyPr/>
        <a:lstStyle/>
        <a:p>
          <a:endParaRPr lang="en-US"/>
        </a:p>
      </dgm:t>
    </dgm:pt>
    <dgm:pt modelId="{1CBA9D10-C650-4444-9E00-8FA70D45EFCC}" type="sibTrans" cxnId="{14E650FF-A2AF-46C0-8B46-50D8EEBCFFF7}">
      <dgm:prSet/>
      <dgm:spPr/>
      <dgm:t>
        <a:bodyPr/>
        <a:lstStyle/>
        <a:p>
          <a:endParaRPr lang="en-US"/>
        </a:p>
      </dgm:t>
    </dgm:pt>
    <dgm:pt modelId="{0D8F91D9-6460-4B5D-A1C2-79DAE9D879E5}" type="pres">
      <dgm:prSet presAssocID="{E01469B6-6877-43DC-8220-7C8AAD4B32DD}" presName="root" presStyleCnt="0">
        <dgm:presLayoutVars>
          <dgm:dir/>
          <dgm:resizeHandles val="exact"/>
        </dgm:presLayoutVars>
      </dgm:prSet>
      <dgm:spPr/>
    </dgm:pt>
    <dgm:pt modelId="{66515266-3DB5-44DA-BD81-864B0DE2765F}" type="pres">
      <dgm:prSet presAssocID="{0D3B7F7D-6F57-4A56-90E7-F3BC2F7724B3}" presName="compNode" presStyleCnt="0"/>
      <dgm:spPr/>
    </dgm:pt>
    <dgm:pt modelId="{6248F827-CE9D-43CC-99AC-6D5D79777C9E}" type="pres">
      <dgm:prSet presAssocID="{0D3B7F7D-6F57-4A56-90E7-F3BC2F7724B3}" presName="bgRect" presStyleLbl="bgShp" presStyleIdx="0" presStyleCnt="3"/>
      <dgm:spPr/>
    </dgm:pt>
    <dgm:pt modelId="{BEAE05B5-CB46-42DA-9718-CC8BEC04A17F}" type="pres">
      <dgm:prSet presAssocID="{0D3B7F7D-6F57-4A56-90E7-F3BC2F7724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286937E-5EC9-4BCE-8677-2C34411FAB93}" type="pres">
      <dgm:prSet presAssocID="{0D3B7F7D-6F57-4A56-90E7-F3BC2F7724B3}" presName="spaceRect" presStyleCnt="0"/>
      <dgm:spPr/>
    </dgm:pt>
    <dgm:pt modelId="{EA1EB480-0871-43ED-AFB8-F64A364EC4C4}" type="pres">
      <dgm:prSet presAssocID="{0D3B7F7D-6F57-4A56-90E7-F3BC2F7724B3}" presName="parTx" presStyleLbl="revTx" presStyleIdx="0" presStyleCnt="3">
        <dgm:presLayoutVars>
          <dgm:chMax val="0"/>
          <dgm:chPref val="0"/>
        </dgm:presLayoutVars>
      </dgm:prSet>
      <dgm:spPr/>
    </dgm:pt>
    <dgm:pt modelId="{3F6026D4-C05E-457D-AAE3-4A449B3B3B7C}" type="pres">
      <dgm:prSet presAssocID="{60BB18D1-8AE4-445D-922E-7951897AA839}" presName="sibTrans" presStyleCnt="0"/>
      <dgm:spPr/>
    </dgm:pt>
    <dgm:pt modelId="{464B5862-43B7-48FE-BE24-B5BF19C5F609}" type="pres">
      <dgm:prSet presAssocID="{76C40A16-D41E-4D51-9910-9A5FD10DEF55}" presName="compNode" presStyleCnt="0"/>
      <dgm:spPr/>
    </dgm:pt>
    <dgm:pt modelId="{53B6935A-8C35-45C6-B990-02A22AC62D86}" type="pres">
      <dgm:prSet presAssocID="{76C40A16-D41E-4D51-9910-9A5FD10DEF55}" presName="bgRect" presStyleLbl="bgShp" presStyleIdx="1" presStyleCnt="3"/>
      <dgm:spPr/>
    </dgm:pt>
    <dgm:pt modelId="{41C7D823-33DF-48E4-BCC7-DC5E5FC4DB06}" type="pres">
      <dgm:prSet presAssocID="{76C40A16-D41E-4D51-9910-9A5FD10DEF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A8F081DC-1F41-4B0A-BFF1-CD070172F98E}" type="pres">
      <dgm:prSet presAssocID="{76C40A16-D41E-4D51-9910-9A5FD10DEF55}" presName="spaceRect" presStyleCnt="0"/>
      <dgm:spPr/>
    </dgm:pt>
    <dgm:pt modelId="{E9C53BCF-4159-4E02-8EC5-3F2FE4432E51}" type="pres">
      <dgm:prSet presAssocID="{76C40A16-D41E-4D51-9910-9A5FD10DEF55}" presName="parTx" presStyleLbl="revTx" presStyleIdx="1" presStyleCnt="3">
        <dgm:presLayoutVars>
          <dgm:chMax val="0"/>
          <dgm:chPref val="0"/>
        </dgm:presLayoutVars>
      </dgm:prSet>
      <dgm:spPr/>
    </dgm:pt>
    <dgm:pt modelId="{70850B53-43AC-4511-8D05-831AE37C71F3}" type="pres">
      <dgm:prSet presAssocID="{8C28D57C-9B89-45D1-8700-197ED0261F44}" presName="sibTrans" presStyleCnt="0"/>
      <dgm:spPr/>
    </dgm:pt>
    <dgm:pt modelId="{A77F637F-9BC3-4B27-AB95-ADE852A12B66}" type="pres">
      <dgm:prSet presAssocID="{7A682F82-1841-4F73-B61D-2227A257762C}" presName="compNode" presStyleCnt="0"/>
      <dgm:spPr/>
    </dgm:pt>
    <dgm:pt modelId="{C088CF37-9B17-4EAF-BBBE-18D66355EAE3}" type="pres">
      <dgm:prSet presAssocID="{7A682F82-1841-4F73-B61D-2227A257762C}" presName="bgRect" presStyleLbl="bgShp" presStyleIdx="2" presStyleCnt="3"/>
      <dgm:spPr/>
    </dgm:pt>
    <dgm:pt modelId="{41B43036-66D8-4C96-B54D-4A1CA91518D4}" type="pres">
      <dgm:prSet presAssocID="{7A682F82-1841-4F73-B61D-2227A25776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21F2E0D3-0AD5-40E1-AF7C-665870B8B533}" type="pres">
      <dgm:prSet presAssocID="{7A682F82-1841-4F73-B61D-2227A257762C}" presName="spaceRect" presStyleCnt="0"/>
      <dgm:spPr/>
    </dgm:pt>
    <dgm:pt modelId="{070AB8CF-97EC-4789-BD51-B31ACA49874C}" type="pres">
      <dgm:prSet presAssocID="{7A682F82-1841-4F73-B61D-2227A25776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B87512-5793-4A03-9144-97664F30836B}" type="presOf" srcId="{7A682F82-1841-4F73-B61D-2227A257762C}" destId="{070AB8CF-97EC-4789-BD51-B31ACA49874C}" srcOrd="0" destOrd="0" presId="urn:microsoft.com/office/officeart/2018/2/layout/IconVerticalSolidList"/>
    <dgm:cxn modelId="{C77B4822-7390-44FD-A131-B6575BD8CB42}" srcId="{E01469B6-6877-43DC-8220-7C8AAD4B32DD}" destId="{0D3B7F7D-6F57-4A56-90E7-F3BC2F7724B3}" srcOrd="0" destOrd="0" parTransId="{BADDA5DD-41BB-402B-B47E-C3D344019DC5}" sibTransId="{60BB18D1-8AE4-445D-922E-7951897AA839}"/>
    <dgm:cxn modelId="{7FA95539-4260-4033-9DD1-5FD5E4E2FA09}" srcId="{E01469B6-6877-43DC-8220-7C8AAD4B32DD}" destId="{76C40A16-D41E-4D51-9910-9A5FD10DEF55}" srcOrd="1" destOrd="0" parTransId="{440EEAC1-D57A-436E-B8B0-A71434D38DBC}" sibTransId="{8C28D57C-9B89-45D1-8700-197ED0261F44}"/>
    <dgm:cxn modelId="{0E72158B-9D5E-437F-B31A-1AA47BF80EDE}" type="presOf" srcId="{0D3B7F7D-6F57-4A56-90E7-F3BC2F7724B3}" destId="{EA1EB480-0871-43ED-AFB8-F64A364EC4C4}" srcOrd="0" destOrd="0" presId="urn:microsoft.com/office/officeart/2018/2/layout/IconVerticalSolidList"/>
    <dgm:cxn modelId="{017248DF-ADB1-4E05-B94B-B62C58298C2F}" type="presOf" srcId="{E01469B6-6877-43DC-8220-7C8AAD4B32DD}" destId="{0D8F91D9-6460-4B5D-A1C2-79DAE9D879E5}" srcOrd="0" destOrd="0" presId="urn:microsoft.com/office/officeart/2018/2/layout/IconVerticalSolidList"/>
    <dgm:cxn modelId="{F9B969F9-1EDE-4026-A5C9-8C57CE771EBA}" type="presOf" srcId="{76C40A16-D41E-4D51-9910-9A5FD10DEF55}" destId="{E9C53BCF-4159-4E02-8EC5-3F2FE4432E51}" srcOrd="0" destOrd="0" presId="urn:microsoft.com/office/officeart/2018/2/layout/IconVerticalSolidList"/>
    <dgm:cxn modelId="{14E650FF-A2AF-46C0-8B46-50D8EEBCFFF7}" srcId="{E01469B6-6877-43DC-8220-7C8AAD4B32DD}" destId="{7A682F82-1841-4F73-B61D-2227A257762C}" srcOrd="2" destOrd="0" parTransId="{92835BBC-1641-4F32-B16A-BAC12DE34F23}" sibTransId="{1CBA9D10-C650-4444-9E00-8FA70D45EFCC}"/>
    <dgm:cxn modelId="{B1031509-A591-481C-AAA8-560146392CA5}" type="presParOf" srcId="{0D8F91D9-6460-4B5D-A1C2-79DAE9D879E5}" destId="{66515266-3DB5-44DA-BD81-864B0DE2765F}" srcOrd="0" destOrd="0" presId="urn:microsoft.com/office/officeart/2018/2/layout/IconVerticalSolidList"/>
    <dgm:cxn modelId="{14C5A789-A0C9-443E-94F9-E0669937021E}" type="presParOf" srcId="{66515266-3DB5-44DA-BD81-864B0DE2765F}" destId="{6248F827-CE9D-43CC-99AC-6D5D79777C9E}" srcOrd="0" destOrd="0" presId="urn:microsoft.com/office/officeart/2018/2/layout/IconVerticalSolidList"/>
    <dgm:cxn modelId="{4C954535-C57E-4128-903E-E2DA6AAD21F0}" type="presParOf" srcId="{66515266-3DB5-44DA-BD81-864B0DE2765F}" destId="{BEAE05B5-CB46-42DA-9718-CC8BEC04A17F}" srcOrd="1" destOrd="0" presId="urn:microsoft.com/office/officeart/2018/2/layout/IconVerticalSolidList"/>
    <dgm:cxn modelId="{5BE1FA0A-803A-4FC5-AE04-551CA1EBEFDA}" type="presParOf" srcId="{66515266-3DB5-44DA-BD81-864B0DE2765F}" destId="{D286937E-5EC9-4BCE-8677-2C34411FAB93}" srcOrd="2" destOrd="0" presId="urn:microsoft.com/office/officeart/2018/2/layout/IconVerticalSolidList"/>
    <dgm:cxn modelId="{4F6E9565-FB29-49B3-AB3D-04A0C68FCCA6}" type="presParOf" srcId="{66515266-3DB5-44DA-BD81-864B0DE2765F}" destId="{EA1EB480-0871-43ED-AFB8-F64A364EC4C4}" srcOrd="3" destOrd="0" presId="urn:microsoft.com/office/officeart/2018/2/layout/IconVerticalSolidList"/>
    <dgm:cxn modelId="{94EEA418-9AFE-4099-8262-FC5BA3BE747A}" type="presParOf" srcId="{0D8F91D9-6460-4B5D-A1C2-79DAE9D879E5}" destId="{3F6026D4-C05E-457D-AAE3-4A449B3B3B7C}" srcOrd="1" destOrd="0" presId="urn:microsoft.com/office/officeart/2018/2/layout/IconVerticalSolidList"/>
    <dgm:cxn modelId="{C46FC99D-7413-4DC1-9FAF-1C718862C90D}" type="presParOf" srcId="{0D8F91D9-6460-4B5D-A1C2-79DAE9D879E5}" destId="{464B5862-43B7-48FE-BE24-B5BF19C5F609}" srcOrd="2" destOrd="0" presId="urn:microsoft.com/office/officeart/2018/2/layout/IconVerticalSolidList"/>
    <dgm:cxn modelId="{EC27A215-4431-4D79-B764-37BECF46B79B}" type="presParOf" srcId="{464B5862-43B7-48FE-BE24-B5BF19C5F609}" destId="{53B6935A-8C35-45C6-B990-02A22AC62D86}" srcOrd="0" destOrd="0" presId="urn:microsoft.com/office/officeart/2018/2/layout/IconVerticalSolidList"/>
    <dgm:cxn modelId="{F948930E-D6FE-47D0-8F05-7DBE7EEFC144}" type="presParOf" srcId="{464B5862-43B7-48FE-BE24-B5BF19C5F609}" destId="{41C7D823-33DF-48E4-BCC7-DC5E5FC4DB06}" srcOrd="1" destOrd="0" presId="urn:microsoft.com/office/officeart/2018/2/layout/IconVerticalSolidList"/>
    <dgm:cxn modelId="{CB143F91-AA0C-4E72-8711-5213C64DA795}" type="presParOf" srcId="{464B5862-43B7-48FE-BE24-B5BF19C5F609}" destId="{A8F081DC-1F41-4B0A-BFF1-CD070172F98E}" srcOrd="2" destOrd="0" presId="urn:microsoft.com/office/officeart/2018/2/layout/IconVerticalSolidList"/>
    <dgm:cxn modelId="{865217D8-0CD8-4B2C-8B9C-B0FCD850876D}" type="presParOf" srcId="{464B5862-43B7-48FE-BE24-B5BF19C5F609}" destId="{E9C53BCF-4159-4E02-8EC5-3F2FE4432E51}" srcOrd="3" destOrd="0" presId="urn:microsoft.com/office/officeart/2018/2/layout/IconVerticalSolidList"/>
    <dgm:cxn modelId="{F320B80A-5F15-42C4-A29B-6EA772D12749}" type="presParOf" srcId="{0D8F91D9-6460-4B5D-A1C2-79DAE9D879E5}" destId="{70850B53-43AC-4511-8D05-831AE37C71F3}" srcOrd="3" destOrd="0" presId="urn:microsoft.com/office/officeart/2018/2/layout/IconVerticalSolidList"/>
    <dgm:cxn modelId="{87D5497D-DA1E-47D2-9252-98E3DA899851}" type="presParOf" srcId="{0D8F91D9-6460-4B5D-A1C2-79DAE9D879E5}" destId="{A77F637F-9BC3-4B27-AB95-ADE852A12B66}" srcOrd="4" destOrd="0" presId="urn:microsoft.com/office/officeart/2018/2/layout/IconVerticalSolidList"/>
    <dgm:cxn modelId="{CD05C267-E06F-483E-942A-DC194AE44F6B}" type="presParOf" srcId="{A77F637F-9BC3-4B27-AB95-ADE852A12B66}" destId="{C088CF37-9B17-4EAF-BBBE-18D66355EAE3}" srcOrd="0" destOrd="0" presId="urn:microsoft.com/office/officeart/2018/2/layout/IconVerticalSolidList"/>
    <dgm:cxn modelId="{2879BB35-C761-4AFB-B90D-356CD8CFC6C2}" type="presParOf" srcId="{A77F637F-9BC3-4B27-AB95-ADE852A12B66}" destId="{41B43036-66D8-4C96-B54D-4A1CA91518D4}" srcOrd="1" destOrd="0" presId="urn:microsoft.com/office/officeart/2018/2/layout/IconVerticalSolidList"/>
    <dgm:cxn modelId="{01F42E15-6C5D-43D0-AADB-28EBE65D9120}" type="presParOf" srcId="{A77F637F-9BC3-4B27-AB95-ADE852A12B66}" destId="{21F2E0D3-0AD5-40E1-AF7C-665870B8B533}" srcOrd="2" destOrd="0" presId="urn:microsoft.com/office/officeart/2018/2/layout/IconVerticalSolidList"/>
    <dgm:cxn modelId="{E1AAF90B-2E75-430C-A6C6-DCF2D07A8BB3}" type="presParOf" srcId="{A77F637F-9BC3-4B27-AB95-ADE852A12B66}" destId="{070AB8CF-97EC-4789-BD51-B31ACA4987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F827-CE9D-43CC-99AC-6D5D79777C9E}">
      <dsp:nvSpPr>
        <dsp:cNvPr id="0" name=""/>
        <dsp:cNvSpPr/>
      </dsp:nvSpPr>
      <dsp:spPr>
        <a:xfrm>
          <a:off x="0" y="417"/>
          <a:ext cx="9783763" cy="975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E05B5-CB46-42DA-9718-CC8BEC04A17F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EB480-0871-43ED-AFB8-F64A364EC4C4}">
      <dsp:nvSpPr>
        <dsp:cNvPr id="0" name=""/>
        <dsp:cNvSpPr/>
      </dsp:nvSpPr>
      <dsp:spPr>
        <a:xfrm>
          <a:off x="1127072" y="417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 závěru je zřejmé, že správná a důkladná centrální sterilizace představuje základní kámen prevence infekcí v zdravotnických zařízeních. </a:t>
          </a:r>
          <a:endParaRPr lang="en-US" sz="1800" kern="1200"/>
        </a:p>
      </dsp:txBody>
      <dsp:txXfrm>
        <a:off x="1127072" y="417"/>
        <a:ext cx="8656690" cy="975820"/>
      </dsp:txXfrm>
    </dsp:sp>
    <dsp:sp modelId="{53B6935A-8C35-45C6-B990-02A22AC62D86}">
      <dsp:nvSpPr>
        <dsp:cNvPr id="0" name=""/>
        <dsp:cNvSpPr/>
      </dsp:nvSpPr>
      <dsp:spPr>
        <a:xfrm>
          <a:off x="0" y="1220192"/>
          <a:ext cx="9783763" cy="975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7D823-33DF-48E4-BCC7-DC5E5FC4DB06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53BCF-4159-4E02-8EC5-3F2FE4432E51}">
      <dsp:nvSpPr>
        <dsp:cNvPr id="0" name=""/>
        <dsp:cNvSpPr/>
      </dsp:nvSpPr>
      <dsp:spPr>
        <a:xfrm>
          <a:off x="1127072" y="1220192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Dodržování přísných protokolů, vzdělávání personálu a implementace moderních sterilizačních technik jsou klíčové pro zajištění bezpečného a hygienického prostředí pro pacienty i personál. </a:t>
          </a:r>
          <a:endParaRPr lang="en-US" sz="1800" kern="1200"/>
        </a:p>
      </dsp:txBody>
      <dsp:txXfrm>
        <a:off x="1127072" y="1220192"/>
        <a:ext cx="8656690" cy="975820"/>
      </dsp:txXfrm>
    </dsp:sp>
    <dsp:sp modelId="{C088CF37-9B17-4EAF-BBBE-18D66355EAE3}">
      <dsp:nvSpPr>
        <dsp:cNvPr id="0" name=""/>
        <dsp:cNvSpPr/>
      </dsp:nvSpPr>
      <dsp:spPr>
        <a:xfrm>
          <a:off x="0" y="2439967"/>
          <a:ext cx="9783763" cy="975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43036-66D8-4C96-B54D-4A1CA91518D4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AB8CF-97EC-4789-BD51-B31ACA49874C}">
      <dsp:nvSpPr>
        <dsp:cNvPr id="0" name=""/>
        <dsp:cNvSpPr/>
      </dsp:nvSpPr>
      <dsp:spPr>
        <a:xfrm>
          <a:off x="1127072" y="2439967"/>
          <a:ext cx="865669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Děkuji za pozornost </a:t>
          </a:r>
          <a:r>
            <a:rPr lang="cs-CZ" sz="1800" kern="1200"/>
            <a:t>a důvěru v důležitost centrální sterilizace pro kvalitní zdravotnickou péči.</a:t>
          </a:r>
          <a:endParaRPr lang="en-US" sz="1800" kern="1200"/>
        </a:p>
      </dsp:txBody>
      <dsp:txXfrm>
        <a:off x="1127072" y="2439967"/>
        <a:ext cx="8656690" cy="97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9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1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6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2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9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6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0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06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ladování a výroba očkovacích látek">
            <a:extLst>
              <a:ext uri="{FF2B5EF4-FFF2-40B4-BE49-F238E27FC236}">
                <a16:creationId xmlns:a16="http://schemas.microsoft.com/office/drawing/2014/main" id="{E869CFBE-D82E-169C-E1EC-DED3DCE97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t="1060" b="1467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E16302-3E14-CE65-9F0B-668906FCA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94560"/>
            <a:ext cx="11471565" cy="1739347"/>
          </a:xfrm>
        </p:spPr>
        <p:txBody>
          <a:bodyPr>
            <a:normAutofit/>
          </a:bodyPr>
          <a:lstStyle/>
          <a:p>
            <a:r>
              <a:rPr lang="cs-CZ"/>
              <a:t>Centrální sterilizace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60EB7F-14BD-E77D-FF40-F1FA8AB44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/>
          <a:p>
            <a:r>
              <a:rPr lang="cs-CZ" dirty="0"/>
              <a:t>Klíčový krok k prevenci infekcí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D8216E-32F5-E5D3-D7FF-6485C63C4EBC}"/>
              </a:ext>
            </a:extLst>
          </p:cNvPr>
          <p:cNvSpPr txBox="1"/>
          <p:nvPr/>
        </p:nvSpPr>
        <p:spPr>
          <a:xfrm>
            <a:off x="9537290" y="6312310"/>
            <a:ext cx="2438400" cy="37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Filip Spáčil</a:t>
            </a:r>
          </a:p>
        </p:txBody>
      </p:sp>
    </p:spTree>
    <p:extLst>
      <p:ext uri="{BB962C8B-B14F-4D97-AF65-F5344CB8AC3E}">
        <p14:creationId xmlns:p14="http://schemas.microsoft.com/office/powerpoint/2010/main" val="36676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ystalová mřížka">
            <a:extLst>
              <a:ext uri="{FF2B5EF4-FFF2-40B4-BE49-F238E27FC236}">
                <a16:creationId xmlns:a16="http://schemas.microsoft.com/office/drawing/2014/main" id="{C6F27FCA-F438-5FC1-4591-64AF93ACB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7137D-317A-05E2-E8BF-53AD81DA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Metody sterilizace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E6398-5055-5659-B852-8574EEBC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cap="small" dirty="0"/>
              <a:t>Fyzikální  sterilizace</a:t>
            </a:r>
            <a:endParaRPr lang="cs-CZ" b="1" cap="small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některé předměty mohou být sterilizovány pomocí ionizujícího záření, jako je gama záření, elektronové paprsky nebo rentgenové záření</a:t>
            </a:r>
            <a:endParaRPr lang="cs-CZ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tyto metody jsou účinné při zničení mikroorganismů na zdravotnických předmětech, ale mohou být nákladnější a vyžadují speciální zařízení</a:t>
            </a:r>
            <a:endParaRPr lang="cs-CZ"/>
          </a:p>
          <a:p>
            <a:pPr>
              <a:spcBef>
                <a:spcPts val="600"/>
              </a:spcBef>
            </a:pPr>
            <a:r>
              <a:rPr lang="cs-CZ" b="1" cap="small" dirty="0"/>
              <a:t>Filtrační </a:t>
            </a:r>
            <a:endParaRPr lang="cs-CZ" b="1" cap="small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využívá speciální filtry k odstranění mikroorganismů z kapalin nebo plynů</a:t>
            </a:r>
            <a:endParaRPr lang="cs-CZ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filtry mají malé póry, které zachytávají bakterie a viry, čímž zabraňují jejich šíření.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5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DF470D-7F90-43BB-B1CD-ADE821F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etailní snímek desky s obvody">
            <a:extLst>
              <a:ext uri="{FF2B5EF4-FFF2-40B4-BE49-F238E27FC236}">
                <a16:creationId xmlns:a16="http://schemas.microsoft.com/office/drawing/2014/main" id="{7B814B50-B219-FE6D-A2C6-3568B8784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7109" b="86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C31C5B-9F5D-499E-A9B2-4944B29CE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AF41C-6756-2AFC-2B83-1683001C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Aktualizace a trendy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78CCD-2C30-24AE-E539-6898F88A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Implementace moderních sterilizačních technik</a:t>
            </a:r>
            <a:endParaRPr lang="cs-CZ" b="1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u="sng" dirty="0"/>
              <a:t>Moderní techniky sterilizace </a:t>
            </a:r>
            <a:r>
              <a:rPr lang="cs-CZ" dirty="0"/>
              <a:t>- použití nových technologií, jako je plazmová sterilizace, ultrazvuková sterilizace nebo sterilizace pomocí oxidu ethylenového. </a:t>
            </a:r>
            <a:endParaRPr lang="cs-CZ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Vyžaduje vhodné vybavení a technologie, odborně vyškolený personál, který je schopen správně používat tyto techniky.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3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14C21B40-2CC4-61C3-EBBC-B6DE8748A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FAF41C-6756-2AFC-2B83-1683001C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Aktualizace a trendy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78CCD-2C30-24AE-E539-6898F88A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900" b="1"/>
              <a:t>Revize a aktualizace protokolů v souladu s předpisy a směrnicemi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/>
              <a:t>Zahrnuje pravidelné přezkoumávání a aktualizaci postupů a protokolů.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/>
              <a:t>Umožňuje zdravotnickým zařízením udržovat vysokou úroveň bezpečnosti a kvality péče.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/>
              <a:t>Vyskytují se stále nové a odolnější infekce, je důležité, aby protokoly byly neustále aktualizovány, aby reflektovaly nejnovější poznatky a technologie v oblasti sterilizace.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u="sng"/>
              <a:t>Zahrnuje</a:t>
            </a:r>
            <a:r>
              <a:rPr lang="cs-CZ" sz="1900"/>
              <a:t>: </a:t>
            </a:r>
          </a:p>
          <a:p>
            <a:pPr marL="723900" indent="0">
              <a:spcBef>
                <a:spcPts val="600"/>
              </a:spcBef>
              <a:buNone/>
            </a:pPr>
            <a:r>
              <a:rPr lang="cs-CZ" sz="1900"/>
              <a:t>revizi samotných protokolů, jejich implementaci a školení personálu, aby byli seznámeni s novými postupy a mohli je správně používat. </a:t>
            </a:r>
          </a:p>
          <a:p>
            <a:pPr marL="723900" indent="0">
              <a:spcBef>
                <a:spcPts val="600"/>
              </a:spcBef>
              <a:buNone/>
            </a:pPr>
            <a:r>
              <a:rPr lang="cs-CZ" sz="1900"/>
              <a:t>sledování a dodržování předpisů a směrnic</a:t>
            </a:r>
          </a:p>
          <a:p>
            <a:pPr marL="723900" indent="-3683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/>
              <a:t>je nezbytná pro zajištění bezpečnosti a kvality péče v rámci centrální sterilizace v zdravotnických zařízeních.</a:t>
            </a:r>
          </a:p>
        </p:txBody>
      </p:sp>
    </p:spTree>
    <p:extLst>
      <p:ext uri="{BB962C8B-B14F-4D97-AF65-F5344CB8AC3E}">
        <p14:creationId xmlns:p14="http://schemas.microsoft.com/office/powerpoint/2010/main" val="160437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4897-4620-1726-1490-65F3589D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Závěr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C75EE3F-D90F-F11D-0F4B-0A520EC8B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818873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0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tůl se stetoskopem a klávesnicí počítače">
            <a:extLst>
              <a:ext uri="{FF2B5EF4-FFF2-40B4-BE49-F238E27FC236}">
                <a16:creationId xmlns:a16="http://schemas.microsoft.com/office/drawing/2014/main" id="{708EF3E5-1CBF-1C44-C373-7CE1F12F8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558" b="151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D109F-77A0-4C05-B5AD-E8488349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0A403-E303-982F-F306-7EEFCCCC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cs-CZ" b="1" cap="small"/>
              <a:t>význam centrální sterilizace v zdravotnictví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/>
              <a:t>Centrální </a:t>
            </a:r>
            <a:r>
              <a:rPr lang="cs-CZ" dirty="0"/>
              <a:t>sterilizace hraje klíčovou roli v zdravotnických zařízeních, jako jsou nemocnice, kliniky a další zdravotnická střediska.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u="sng" dirty="0"/>
              <a:t>Hlavní cíl</a:t>
            </a:r>
            <a:r>
              <a:rPr lang="cs-CZ" dirty="0"/>
              <a:t>:  </a:t>
            </a:r>
          </a:p>
          <a:p>
            <a:pPr marL="723900" indent="0">
              <a:spcBef>
                <a:spcPts val="600"/>
              </a:spcBef>
              <a:buNone/>
            </a:pPr>
            <a:r>
              <a:rPr lang="cs-CZ" dirty="0"/>
              <a:t>zajistit bezpečí a prevenci přenosu infekcí mezi pacienty a zdravotnickým personálem.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Zahrnuje procesy, které zaručují, že chirurgické nástroje, vybavení a jiné zdravotnické pomůcky jsou bezpečné a hygienické pro opakované použití. </a:t>
            </a:r>
          </a:p>
        </p:txBody>
      </p:sp>
    </p:spTree>
    <p:extLst>
      <p:ext uri="{BB962C8B-B14F-4D97-AF65-F5344CB8AC3E}">
        <p14:creationId xmlns:p14="http://schemas.microsoft.com/office/powerpoint/2010/main" val="239850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Řada vzorků pro lékařské testování">
            <a:extLst>
              <a:ext uri="{FF2B5EF4-FFF2-40B4-BE49-F238E27FC236}">
                <a16:creationId xmlns:a16="http://schemas.microsoft.com/office/drawing/2014/main" id="{87877D4D-FED6-04AF-E9A9-823102A67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D109F-77A0-4C05-B5AD-E8488349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0A403-E303-982F-F306-7EEFCCCC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small" dirty="0"/>
              <a:t>důležitost prevence šíření infekcí u pacientů i personálu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u="sng" dirty="0"/>
              <a:t>Ochrana pacientů</a:t>
            </a:r>
            <a:r>
              <a:rPr lang="cs-CZ" dirty="0"/>
              <a:t>: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Sterilizace zdravotnických zařízení a nástrojů zabraňuje přenosu patogenů mezi pacienty.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Důsledná sterilizace zajišťuje, že předměty používané při léčbě nebo chirurgických zákrocích jsou zcela bezpečné a zbavené jakýchkoli infekčních agens.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D109F-77A0-4C05-B5AD-E8488349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pic>
        <p:nvPicPr>
          <p:cNvPr id="5" name="Picture 4" descr="Řada vzorků pro lékařské testování">
            <a:extLst>
              <a:ext uri="{FF2B5EF4-FFF2-40B4-BE49-F238E27FC236}">
                <a16:creationId xmlns:a16="http://schemas.microsoft.com/office/drawing/2014/main" id="{24E57B8A-6E1C-8CE9-F2E9-9365D648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8" r="3" b="3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0A403-E303-982F-F306-7EEFCCCC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small" dirty="0"/>
              <a:t>důležitost prevence šíření infekcí u pacientů i personálu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u="sng" dirty="0"/>
              <a:t>Ochrana zdravotnického personálu</a:t>
            </a:r>
            <a:r>
              <a:rPr lang="cs-CZ" dirty="0"/>
              <a:t>: </a:t>
            </a:r>
          </a:p>
          <a:p>
            <a:pPr marL="723900">
              <a:buFont typeface="Wingdings" panose="05000000000000000000" pitchFamily="2" charset="2"/>
              <a:buChar char="Ø"/>
            </a:pPr>
            <a:r>
              <a:rPr lang="cs-CZ" dirty="0"/>
              <a:t>Zdravotnický personál přichází do kontaktu s různými nástroji a zařízeními, které mohou být kontaminovány patogeny. </a:t>
            </a:r>
          </a:p>
          <a:p>
            <a:pPr marL="723900">
              <a:buFont typeface="Wingdings" panose="05000000000000000000" pitchFamily="2" charset="2"/>
              <a:buChar char="Ø"/>
            </a:pPr>
            <a:r>
              <a:rPr lang="cs-CZ" dirty="0"/>
              <a:t>Díky efektivnímu procesu centrální sterilizace se minimalizuje riziko infekce mezi zdravotnickým personálem, což zajišťuje jejich vlastní bezpečnost i schopnost poskytovat péči pacientům.</a:t>
            </a:r>
          </a:p>
        </p:txBody>
      </p:sp>
    </p:spTree>
    <p:extLst>
      <p:ext uri="{BB962C8B-B14F-4D97-AF65-F5344CB8AC3E}">
        <p14:creationId xmlns:p14="http://schemas.microsoft.com/office/powerpoint/2010/main" val="343728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6E513-2AFB-2D0E-2A26-23E910F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Funkce a význam</a:t>
            </a:r>
          </a:p>
        </p:txBody>
      </p:sp>
      <p:pic>
        <p:nvPicPr>
          <p:cNvPr id="5" name="Picture 4" descr="Skladování a výroba očkovacích látek">
            <a:extLst>
              <a:ext uri="{FF2B5EF4-FFF2-40B4-BE49-F238E27FC236}">
                <a16:creationId xmlns:a16="http://schemas.microsoft.com/office/drawing/2014/main" id="{6E07FE71-2826-FDEA-FE4B-C3000FB79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1" r="16811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717CE-14DA-08B3-4012-D1010A0B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 cap="small"/>
              <a:t>proces čištění a sterilizace zdravotnických nástrojů a zařízení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1700" u="sng"/>
              <a:t>Předběžné oplachování</a:t>
            </a:r>
            <a:r>
              <a:rPr lang="cs-CZ" sz="1700"/>
              <a:t>: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/>
              <a:t>Po použití jsou zdravotnické nástroje a zařízení předběžně opláchnuty pod tekoucí vodou, aby byly odstraněny zbytky krve, tkání nebo jiných organických materiálů.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cs-CZ" sz="1700" u="sng"/>
              <a:t>Čištění</a:t>
            </a:r>
            <a:r>
              <a:rPr lang="cs-CZ" sz="1700"/>
              <a:t>: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/>
              <a:t>Nástroje jsou dále čištěny pomocí speciálních čistících prostředků a dezinfekčních roztoků, aby byly odstraněny veškeré nečistoty, bakterie a kontaminace.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700"/>
              <a:t>Tento krok je klíčový pro odstranění veškerých zbytků organického materiálu a snížení počtu mikroorganismů na povrchu nástroje.</a:t>
            </a:r>
          </a:p>
        </p:txBody>
      </p:sp>
    </p:spTree>
    <p:extLst>
      <p:ext uri="{BB962C8B-B14F-4D97-AF65-F5344CB8AC3E}">
        <p14:creationId xmlns:p14="http://schemas.microsoft.com/office/powerpoint/2010/main" val="237844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86FD96FF-F24F-2479-9F07-7039E0F9A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B6E513-2AFB-2D0E-2A26-23E910F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Funkce a význam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717CE-14DA-08B3-4012-D1010A0B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small" dirty="0"/>
              <a:t>proces čištění a sterilizace zdravotnických nástrojů a zařízení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cs-CZ" u="sng" dirty="0"/>
              <a:t>Oplachování a sušení</a:t>
            </a:r>
            <a:r>
              <a:rPr lang="cs-CZ" dirty="0"/>
              <a:t>: </a:t>
            </a:r>
            <a:endParaRPr lang="cs-CZ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Po čištění jsou nástroje důkladně opláchnuty čistou vodou, aby se odstranily zbytky čisticích prostředků. </a:t>
            </a:r>
            <a:endParaRPr lang="cs-CZ"/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Následuje proces důkladného sušení, který je důležitý pro minimalizaci rizika růstu bakterií v následujících fázích sterilizace.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6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Zkumavky s roztoky, z nichž jeden je červený">
            <a:extLst>
              <a:ext uri="{FF2B5EF4-FFF2-40B4-BE49-F238E27FC236}">
                <a16:creationId xmlns:a16="http://schemas.microsoft.com/office/drawing/2014/main" id="{B320F62F-ECD8-90F0-DFEB-7DC896A0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B6E513-2AFB-2D0E-2A26-23E910F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Funkce a význam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717CE-14DA-08B3-4012-D1010A0B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small" dirty="0"/>
              <a:t>proces čištění a sterilizace zdravotnických nástrojů a zařízení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cs-CZ" u="sng"/>
              <a:t>Sterilizace</a:t>
            </a:r>
            <a:r>
              <a:rPr lang="cs-CZ"/>
              <a:t>: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/>
              <a:t>Po úplném vysušení jsou zdravotnické nástroje a zařízení sterilizovány pomocí vhodných metod, jako je tepelná sterilizace, chemická sterilizace nebo sterilizace párou v autoklávu.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/>
              <a:t>Tato fáze zaručuje zničení veškerých mikroorganismů a bakterií, které by mohly způsobit infekci.</a:t>
            </a:r>
          </a:p>
        </p:txBody>
      </p:sp>
    </p:spTree>
    <p:extLst>
      <p:ext uri="{BB962C8B-B14F-4D97-AF65-F5344CB8AC3E}">
        <p14:creationId xmlns:p14="http://schemas.microsoft.com/office/powerpoint/2010/main" val="323056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Skladování a výroba očkovacích látek">
            <a:extLst>
              <a:ext uri="{FF2B5EF4-FFF2-40B4-BE49-F238E27FC236}">
                <a16:creationId xmlns:a16="http://schemas.microsoft.com/office/drawing/2014/main" id="{025A3CE0-1269-52D6-663C-C7BADAA2D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060" b="1467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B6E513-2AFB-2D0E-2A26-23E910F6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Funkce a význam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717CE-14DA-08B3-4012-D1010A0B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cap="small" dirty="0"/>
              <a:t>proces čištění a sterilizace zdravotnických nástrojů a zařízení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cs-CZ" u="sng"/>
              <a:t>Balení a označování</a:t>
            </a:r>
            <a:r>
              <a:rPr lang="cs-CZ"/>
              <a:t>: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/>
              <a:t>Po sterilizaci jsou nástroje a zařízení baleny do sterilních obalů, aby byly chráněny před kontaminací do doby použití.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/>
              <a:t>Tyto balení jsou následně správně označeny, aby bylo možné sledovat datum sterilizace a zajištění správného použití v souladu s předpisy.</a:t>
            </a:r>
          </a:p>
        </p:txBody>
      </p:sp>
    </p:spTree>
    <p:extLst>
      <p:ext uri="{BB962C8B-B14F-4D97-AF65-F5344CB8AC3E}">
        <p14:creationId xmlns:p14="http://schemas.microsoft.com/office/powerpoint/2010/main" val="196560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ADF470D-7F90-43BB-B1CD-ADE821F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Výzkumník zkoumající růst v Petriho misce">
            <a:extLst>
              <a:ext uri="{FF2B5EF4-FFF2-40B4-BE49-F238E27FC236}">
                <a16:creationId xmlns:a16="http://schemas.microsoft.com/office/drawing/2014/main" id="{FEE07094-73F3-700E-12C7-80D66B141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6407" b="9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C31C5B-9F5D-499E-A9B2-4944B29CE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77137D-317A-05E2-E8BF-53AD81DA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cs-CZ" dirty="0"/>
              <a:t>Metody sterilizace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E6398-5055-5659-B852-8574EEBC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000" b="1" cap="small"/>
              <a:t>tepelná sterilizace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/>
              <a:t>využívá vysokých teplot k zničení bakterií, virů a jiných mikroorganismů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/>
              <a:t>nejčastěji se využívají parní sterilizátory, známé také jako autoklávy, které vytvářejí horkou a nasycenou páru pod vysokým tlakem, což umožňuje dosažení vyšší teploty, jež je účinná při zabíjení mikroorganismů</a:t>
            </a:r>
          </a:p>
          <a:p>
            <a:pPr>
              <a:spcBef>
                <a:spcPts val="600"/>
              </a:spcBef>
            </a:pPr>
            <a:r>
              <a:rPr lang="cs-CZ" sz="2000" b="1" cap="small"/>
              <a:t>chemická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/>
              <a:t>využívá chemické látky, jako jsou </a:t>
            </a:r>
            <a:r>
              <a:rPr lang="cs-CZ" sz="2000" err="1"/>
              <a:t>ethylenoxidy</a:t>
            </a:r>
            <a:r>
              <a:rPr lang="cs-CZ" sz="2000"/>
              <a:t> nebo peroxidy, k zničení mikroorganismů. 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/>
              <a:t>tyto látky mají schopnost pronikat do různých materiálů a dosáhnout mikroorganismů uvnitř</a:t>
            </a:r>
          </a:p>
          <a:p>
            <a:pPr marL="723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/>
              <a:t>obvykle využívána pro materiály, které by nemohly být bezpečně sterilizovány vysokými teplotami.</a:t>
            </a:r>
          </a:p>
        </p:txBody>
      </p:sp>
    </p:spTree>
    <p:extLst>
      <p:ext uri="{BB962C8B-B14F-4D97-AF65-F5344CB8AC3E}">
        <p14:creationId xmlns:p14="http://schemas.microsoft.com/office/powerpoint/2010/main" val="4523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88</TotalTime>
  <Words>780</Words>
  <Application>Microsoft Office PowerPoint</Application>
  <PresentationFormat>Širokoúhlá obrazovka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Pruhy</vt:lpstr>
      <vt:lpstr>Centrální sterilizace</vt:lpstr>
      <vt:lpstr>Úvod</vt:lpstr>
      <vt:lpstr>Úvod</vt:lpstr>
      <vt:lpstr>Úvod</vt:lpstr>
      <vt:lpstr>Funkce a význam</vt:lpstr>
      <vt:lpstr>Funkce a význam</vt:lpstr>
      <vt:lpstr>Funkce a význam</vt:lpstr>
      <vt:lpstr>Funkce a význam</vt:lpstr>
      <vt:lpstr>Metody sterilizace</vt:lpstr>
      <vt:lpstr>Metody sterilizace</vt:lpstr>
      <vt:lpstr>Aktualizace a trendy</vt:lpstr>
      <vt:lpstr>Aktualizace a trendy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sterilizace</dc:title>
  <dc:creator>Zuzana Sochorová</dc:creator>
  <cp:lastModifiedBy>Zuzana Sochorová</cp:lastModifiedBy>
  <cp:revision>1</cp:revision>
  <dcterms:created xsi:type="dcterms:W3CDTF">2023-11-01T15:13:58Z</dcterms:created>
  <dcterms:modified xsi:type="dcterms:W3CDTF">2023-11-01T16:42:13Z</dcterms:modified>
</cp:coreProperties>
</file>